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9" r:id="rId2"/>
    <p:sldId id="575" r:id="rId3"/>
    <p:sldId id="281" r:id="rId4"/>
    <p:sldId id="331" r:id="rId5"/>
    <p:sldId id="364" r:id="rId6"/>
    <p:sldId id="365" r:id="rId7"/>
    <p:sldId id="332" r:id="rId8"/>
    <p:sldId id="285" r:id="rId9"/>
    <p:sldId id="577" r:id="rId10"/>
    <p:sldId id="335" r:id="rId11"/>
    <p:sldId id="336" r:id="rId12"/>
    <p:sldId id="338" r:id="rId13"/>
    <p:sldId id="348" r:id="rId14"/>
    <p:sldId id="286" r:id="rId15"/>
    <p:sldId id="341" r:id="rId16"/>
    <p:sldId id="347" r:id="rId17"/>
    <p:sldId id="342" r:id="rId18"/>
    <p:sldId id="304" r:id="rId19"/>
    <p:sldId id="305" r:id="rId20"/>
    <p:sldId id="311" r:id="rId21"/>
    <p:sldId id="367" r:id="rId22"/>
    <p:sldId id="360" r:id="rId23"/>
    <p:sldId id="361" r:id="rId24"/>
    <p:sldId id="362" r:id="rId25"/>
    <p:sldId id="363" r:id="rId26"/>
    <p:sldId id="288" r:id="rId27"/>
    <p:sldId id="579" r:id="rId28"/>
    <p:sldId id="581" r:id="rId29"/>
    <p:sldId id="351" r:id="rId30"/>
    <p:sldId id="345" r:id="rId31"/>
    <p:sldId id="580" r:id="rId32"/>
    <p:sldId id="334" r:id="rId33"/>
    <p:sldId id="368" r:id="rId34"/>
    <p:sldId id="352" r:id="rId35"/>
    <p:sldId id="296" r:id="rId36"/>
    <p:sldId id="58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EAED-34C9-483A-AAF3-0224067F3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30890-9C1E-4E23-BA50-1127AB52D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97A06-20D2-444D-83C9-A274A0883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217E-EF44-4349-B928-5B60F760C5B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90506-DA1C-4864-975A-F82B7905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8357A-6E16-41BB-BCFA-9284DB32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3FFB-4C1C-4CDD-A246-17631FD4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9137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3076C-4E2B-49B4-A9D1-A7838ACF6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CFB13-C95D-4EFC-A23E-A3A182920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BB9D9-C794-482B-910F-5A450B0B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217E-EF44-4349-B928-5B60F760C5B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AAEF7-06B3-4DB1-BE09-651633216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C89BA-7014-458F-A609-44F1B431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3FFB-4C1C-4CDD-A246-17631FD4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5132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67E5AF-D787-4124-80ED-AE1264875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CE61E-9556-4B39-BFD9-6A3DFBB75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3D63F-F72F-44A0-9488-6C073ED77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217E-EF44-4349-B928-5B60F760C5B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D49A2-593E-4B1C-8749-CF6A1FE0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74EA2-FF5D-4CB4-8790-16FB0ADB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3FFB-4C1C-4CDD-A246-17631FD4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3399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CC53-80ED-495A-8CFD-EA6F5983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F59CD-DA89-4DC4-8F2E-BCA18D691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15EFA-68FD-4FB3-B719-B5D1931D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217E-EF44-4349-B928-5B60F760C5B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F473A-13F9-4C31-9E25-EFA7B268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7E1BA-19CF-4C90-B5EA-8DF66609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3FFB-4C1C-4CDD-A246-17631FD4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7647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05FE-32AB-4977-A57F-1F0E179AA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7F7AA-E8BF-4642-9FAC-5EF3EE69A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67F75-D1F0-4724-B16A-52B90C5DF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217E-EF44-4349-B928-5B60F760C5B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4118A-E84D-4CFC-A6B9-9C2D8A213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2189B-A5ED-48BF-84BE-C893555A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3FFB-4C1C-4CDD-A246-17631FD4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4733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6501-8440-4D4A-939F-82BEF7D74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59E07-2431-4A3F-BFAA-166B13F2E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8BEDB-4D9F-48FA-B2F2-B18BCA287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7FEA6-DE7D-4CFA-BD9F-F6C1EEE3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217E-EF44-4349-B928-5B60F760C5B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BE44D-8689-4003-9206-8B56ED54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87F03-5B39-4452-A088-9B161C82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3FFB-4C1C-4CDD-A246-17631FD4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3173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CEE2D-BDA5-4335-94B1-53526487D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35243-F967-4A59-924D-D605E80E6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B22C1-2A57-4F55-A423-33DF3BEE8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83CBA-C99E-40D1-A1DB-487ED4E82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5CA02D-C4DF-446D-A4A7-1D42CFF3F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4CBDCB-8ECA-47B8-9A7F-94FEF400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217E-EF44-4349-B928-5B60F760C5B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4C6E36-0F1D-4CAB-814C-77887329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22B6CE-7373-4FC0-B4A4-B576CA54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3FFB-4C1C-4CDD-A246-17631FD4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7468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D489-7F23-4B59-9543-843AB690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FF5ABA-7906-4106-9596-06B6D1C5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217E-EF44-4349-B928-5B60F760C5B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1FCA6-5612-4B81-BC9C-78376891B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0EC56-17BB-4DE4-AED6-93EA8B90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3FFB-4C1C-4CDD-A246-17631FD4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9578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234EC-0E7B-4562-8990-2D627283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217E-EF44-4349-B928-5B60F760C5B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1CE52-A265-4ED4-AD7C-A299F1176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4F8DC-6784-4A6B-B992-AED0339E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3FFB-4C1C-4CDD-A246-17631FD4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4623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F940D-293F-4740-A70C-648C56AEC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9E34C-47B3-41A7-ACEC-5DD0624C0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A7B4A-ED72-49E2-A34E-81F2818FD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E616F-1A85-4400-9567-5E47FB27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217E-EF44-4349-B928-5B60F760C5B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3DC23-6CC6-48B4-A75D-3CDB912AA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526F7-F991-4013-9C5E-3DEF1845E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3FFB-4C1C-4CDD-A246-17631FD4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2379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32D7-1189-4312-93E6-A4F033EED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049F46-C1A4-44EA-81C3-661F683F1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62D94-925D-4EDD-B6A1-94EC51AE5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6BCB1-D1DB-4598-9C2E-AC42E7D2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217E-EF44-4349-B928-5B60F760C5B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E7CCA-BB41-43FE-85CE-5EB34DED4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9AAE6-A9E0-4A59-9118-78DF6D4F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3FFB-4C1C-4CDD-A246-17631FD4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1936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0B5222-5B15-4E88-B9C6-E42C1D3C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E8E9F-0121-4BD5-B6BE-3C51A126C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C9C5D-E6EB-49E3-B52E-5F3B654B4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8217E-EF44-4349-B928-5B60F760C5B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00141-BC1A-43B0-879B-5D859A191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796FB-62A5-4F16-BB30-25CE55416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03FFB-4C1C-4CDD-A246-17631FD4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3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55A333-02F5-4BE9-B11D-5DE81E397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65" y="613902"/>
            <a:ext cx="10009238" cy="563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7062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AC4C9-0DCC-4B72-A480-16786376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365125"/>
            <a:ext cx="6361471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 </a:t>
            </a:r>
            <a:r>
              <a:rPr lang="en-US" b="1" i="1" dirty="0">
                <a:solidFill>
                  <a:srgbClr val="00B0F0"/>
                </a:solidFill>
              </a:rPr>
              <a:t>Pretransplant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28186-8E0B-4246-BA73-3131CAD65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26" y="1825625"/>
            <a:ext cx="10675374" cy="34739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Assessment for risk factors of diabetes should be searched for once</a:t>
            </a:r>
          </a:p>
          <a:p>
            <a:pPr marL="0" indent="0">
              <a:buNone/>
            </a:pPr>
            <a:r>
              <a:rPr lang="en-US" dirty="0"/>
              <a:t>  individuals are placed on the transplant waiting list.</a:t>
            </a:r>
          </a:p>
          <a:p>
            <a:r>
              <a:rPr lang="en-US" dirty="0"/>
              <a:t>The FPG should be documented, and if it is normal, the updated International Consensus Guidelines recommend doing 75-g OGTT to detect the presence of impaired glucose tolerance (IGT).</a:t>
            </a:r>
          </a:p>
          <a:p>
            <a:r>
              <a:rPr lang="en-US" dirty="0">
                <a:solidFill>
                  <a:srgbClr val="FF0000"/>
                </a:solidFill>
              </a:rPr>
              <a:t>A pre transplant finding of IGT or impaired fasting glucose (IFG) is associated with higher risk for NODAT by more than 2.5 folds.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7C282-2E3E-41C0-9196-DA06CFCAA141}"/>
              </a:ext>
            </a:extLst>
          </p:cNvPr>
          <p:cNvSpPr txBox="1"/>
          <p:nvPr/>
        </p:nvSpPr>
        <p:spPr>
          <a:xfrm>
            <a:off x="6961239" y="5447522"/>
            <a:ext cx="439256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Gheith</a:t>
            </a:r>
            <a:r>
              <a:rPr lang="en-US" dirty="0"/>
              <a:t> et al., J Nephrol </a:t>
            </a:r>
            <a:r>
              <a:rPr lang="en-US" dirty="0" err="1"/>
              <a:t>Ther</a:t>
            </a:r>
            <a:r>
              <a:rPr lang="en-US" dirty="0"/>
              <a:t> 2014, S1:005</a:t>
            </a:r>
          </a:p>
          <a:p>
            <a:r>
              <a:rPr lang="en-US" dirty="0"/>
              <a:t>DOI: 10.4172/2161-0959.S1-005</a:t>
            </a:r>
          </a:p>
        </p:txBody>
      </p:sp>
    </p:spTree>
    <p:extLst>
      <p:ext uri="{BB962C8B-B14F-4D97-AF65-F5344CB8AC3E}">
        <p14:creationId xmlns:p14="http://schemas.microsoft.com/office/powerpoint/2010/main" val="412318922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854E8-003F-4D57-B07C-CC3F26D7E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80124" cy="93273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dirty="0">
                <a:solidFill>
                  <a:srgbClr val="C00000"/>
                </a:solidFill>
              </a:rPr>
              <a:t>Perioperative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F1B68-E2F7-419A-B0E8-7C032684D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195"/>
            <a:ext cx="10515600" cy="37823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Surgical stress and high-dose steroids (used as induction of</a:t>
            </a:r>
          </a:p>
          <a:p>
            <a:pPr marL="0" indent="0">
              <a:buNone/>
            </a:pPr>
            <a:r>
              <a:rPr lang="en-US" dirty="0"/>
              <a:t>  immunosuppression) frequently induce </a:t>
            </a:r>
            <a:r>
              <a:rPr lang="en-US" dirty="0">
                <a:solidFill>
                  <a:srgbClr val="00B050"/>
                </a:solidFill>
              </a:rPr>
              <a:t>early post-transplant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 hyperglycemia</a:t>
            </a:r>
            <a:r>
              <a:rPr lang="en-US" dirty="0"/>
              <a:t>. Insulin infusion can be used to manage peri-operative</a:t>
            </a:r>
          </a:p>
          <a:p>
            <a:pPr marL="0" indent="0">
              <a:buNone/>
            </a:pPr>
            <a:r>
              <a:rPr lang="en-US" dirty="0"/>
              <a:t>stress hyperglycemia.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70C0"/>
                </a:solidFill>
              </a:rPr>
              <a:t>The glycemic targets recommended for non-critically ill patients treated with insulin (premeal blood glucose values to be less than 140 mg/dl ,and random glucose values to be less than 180 mg/dl.</a:t>
            </a:r>
          </a:p>
          <a:p>
            <a:pPr marL="0" indent="0">
              <a:buNone/>
            </a:pPr>
            <a:endParaRPr lang="en-US" b="1" i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A3FD61-8151-458C-AF26-3E289380348A}"/>
              </a:ext>
            </a:extLst>
          </p:cNvPr>
          <p:cNvSpPr txBox="1"/>
          <p:nvPr/>
        </p:nvSpPr>
        <p:spPr>
          <a:xfrm>
            <a:off x="7253748" y="6028928"/>
            <a:ext cx="410005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Gheith</a:t>
            </a:r>
            <a:r>
              <a:rPr lang="en-US" dirty="0"/>
              <a:t> et al., J Nephrol </a:t>
            </a:r>
            <a:r>
              <a:rPr lang="en-US" dirty="0" err="1"/>
              <a:t>Ther</a:t>
            </a:r>
            <a:r>
              <a:rPr lang="en-US" dirty="0"/>
              <a:t> 2014, S1:005</a:t>
            </a:r>
          </a:p>
          <a:p>
            <a:r>
              <a:rPr lang="en-US" dirty="0"/>
              <a:t>DOI: 10.4172/2161-0959.S1-005</a:t>
            </a:r>
          </a:p>
        </p:txBody>
      </p:sp>
    </p:spTree>
    <p:extLst>
      <p:ext uri="{BB962C8B-B14F-4D97-AF65-F5344CB8AC3E}">
        <p14:creationId xmlns:p14="http://schemas.microsoft.com/office/powerpoint/2010/main" val="235775801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4121C-3320-4E8D-A149-20A70B08C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57103" cy="13255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b="1" i="1" dirty="0">
                <a:solidFill>
                  <a:srgbClr val="00B0F0"/>
                </a:solidFill>
              </a:rPr>
              <a:t>Post transplant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5E0E1-1711-40C9-842B-B68B9A6A4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2983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Patients discharged without hyperglycemia should have FPG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evaluation weekly during the first month, then every 3rd month for 1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yr</a:t>
            </a:r>
            <a:r>
              <a:rPr lang="en-US" dirty="0">
                <a:solidFill>
                  <a:srgbClr val="FF0000"/>
                </a:solidFill>
              </a:rPr>
              <a:t>, and then annually.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7030A0"/>
                </a:solidFill>
              </a:rPr>
              <a:t>If IFG is detected at any time, an OGTT should be done to increase diagnostic succumb; persons identified as having IFG or IGT should receive lifestyle counseling preferably by diabetes educators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6BF31-E471-4F69-BFE2-D845D0DC16CF}"/>
              </a:ext>
            </a:extLst>
          </p:cNvPr>
          <p:cNvSpPr txBox="1"/>
          <p:nvPr/>
        </p:nvSpPr>
        <p:spPr>
          <a:xfrm>
            <a:off x="5722374" y="5090395"/>
            <a:ext cx="563142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Gheith</a:t>
            </a:r>
            <a:r>
              <a:rPr lang="en-US" dirty="0"/>
              <a:t> et al., J Nephrol </a:t>
            </a:r>
            <a:r>
              <a:rPr lang="en-US" dirty="0" err="1"/>
              <a:t>Ther</a:t>
            </a:r>
            <a:r>
              <a:rPr lang="en-US" dirty="0"/>
              <a:t> 2014, S1:005</a:t>
            </a:r>
          </a:p>
          <a:p>
            <a:r>
              <a:rPr lang="en-US" dirty="0"/>
              <a:t>DOI: 10.4172/2161-0959.S1-005</a:t>
            </a:r>
          </a:p>
        </p:txBody>
      </p:sp>
    </p:spTree>
    <p:extLst>
      <p:ext uri="{BB962C8B-B14F-4D97-AF65-F5344CB8AC3E}">
        <p14:creationId xmlns:p14="http://schemas.microsoft.com/office/powerpoint/2010/main" val="51724239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B5EFB6-9E7B-48E5-B6CC-95DE471DD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47" y="132909"/>
            <a:ext cx="4875227" cy="65921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CC2548-209E-496C-B3AC-CB30299695E1}"/>
              </a:ext>
            </a:extLst>
          </p:cNvPr>
          <p:cNvSpPr txBox="1"/>
          <p:nvPr/>
        </p:nvSpPr>
        <p:spPr>
          <a:xfrm>
            <a:off x="6941575" y="5043949"/>
            <a:ext cx="3736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nature reviews | nephrology</a:t>
            </a:r>
          </a:p>
          <a:p>
            <a:r>
              <a:rPr lang="en-US" dirty="0"/>
              <a:t>© 2010 Macmillan Publishers Limited. All rights reserved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7113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AA33E0-9B3C-41DA-A88F-730D04F81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46" y="536760"/>
            <a:ext cx="9936718" cy="4667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7772CA-F1C0-4097-B57D-FF4752847CA8}"/>
              </a:ext>
            </a:extLst>
          </p:cNvPr>
          <p:cNvSpPr txBox="1"/>
          <p:nvPr/>
        </p:nvSpPr>
        <p:spPr>
          <a:xfrm>
            <a:off x="7315200" y="5397910"/>
            <a:ext cx="4011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Diabetes Ther (2020) 11:779–801 https://doi.org/10.1007/s13300-020-00790-5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55121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FF6B-49A6-4B66-90B0-E39C6272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985" y="183228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Transplantation-Associated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7D9EC-F7C3-45F1-AA08-12F1AE6AF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193" y="1599739"/>
            <a:ext cx="10397613" cy="4110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Allograft-associated factors, including graft</a:t>
            </a:r>
          </a:p>
          <a:p>
            <a:pPr marL="0" indent="0">
              <a:buNone/>
            </a:pPr>
            <a:r>
              <a:rPr lang="en-US" dirty="0"/>
              <a:t>type, have been shown to affect the incidence of PTDM.</a:t>
            </a:r>
          </a:p>
          <a:p>
            <a:pPr marL="0" indent="0">
              <a:buNone/>
            </a:pPr>
            <a:r>
              <a:rPr lang="en-US" dirty="0"/>
              <a:t> It is well established that deceased donor allografts express higher levels of proinflammatory cytokines compared with living donor allografts, and it has been </a:t>
            </a:r>
            <a:r>
              <a:rPr lang="en-US" dirty="0" err="1"/>
              <a:t>hypothesised</a:t>
            </a:r>
            <a:r>
              <a:rPr lang="en-US" dirty="0"/>
              <a:t> that the resulting proinflammatory state predisposes to the development of PTDM. </a:t>
            </a:r>
          </a:p>
          <a:p>
            <a:pPr marL="0" indent="0">
              <a:buNone/>
            </a:pPr>
            <a:r>
              <a:rPr lang="en-US" dirty="0"/>
              <a:t>This is supported by markedly increased rates of PTDM in recipients</a:t>
            </a:r>
          </a:p>
          <a:p>
            <a:pPr marL="0" indent="0">
              <a:buNone/>
            </a:pPr>
            <a:r>
              <a:rPr lang="en-US" dirty="0"/>
              <a:t>of deceased donor grafts compared with living donor grafts, with some studies demonstrating a relative risk of nearly four.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6F106-2A50-4F70-A84C-F606EBF64C7E}"/>
              </a:ext>
            </a:extLst>
          </p:cNvPr>
          <p:cNvSpPr txBox="1"/>
          <p:nvPr/>
        </p:nvSpPr>
        <p:spPr>
          <a:xfrm>
            <a:off x="8209935" y="5710083"/>
            <a:ext cx="3559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Diabetes Ther (2020) 11:779–801 https://doi.org/10.1007/s13300-020-00790-5</a:t>
            </a:r>
          </a:p>
        </p:txBody>
      </p:sp>
    </p:spTree>
    <p:extLst>
      <p:ext uri="{BB962C8B-B14F-4D97-AF65-F5344CB8AC3E}">
        <p14:creationId xmlns:p14="http://schemas.microsoft.com/office/powerpoint/2010/main" val="113375437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E2747E-60FB-4ED2-BF01-36A11866E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17" y="393913"/>
            <a:ext cx="8078710" cy="56332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A0AA88-4CEE-4D7D-9095-3A891D3F0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08" y="3685274"/>
            <a:ext cx="3199893" cy="97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7199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B601C-1EFC-46A4-A46D-4C951B529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819" y="688232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00B0F0"/>
                </a:solidFill>
              </a:rPr>
              <a:t>Risk Factors for NODAT</a:t>
            </a:r>
            <a:br>
              <a:rPr lang="en-US" b="1" i="1" dirty="0">
                <a:solidFill>
                  <a:srgbClr val="00B0F0"/>
                </a:solidFill>
              </a:rPr>
            </a:br>
            <a:r>
              <a:rPr lang="en-US" sz="2800" b="1" i="1" u="sng" dirty="0">
                <a:solidFill>
                  <a:srgbClr val="FF0000"/>
                </a:solidFill>
              </a:rPr>
              <a:t>Hepatitis C infection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D7287-26D2-4C3C-B2A9-8664266C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168" y="2336903"/>
            <a:ext cx="10515600" cy="239241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HCV and HLA-B13 locus had shown to be associated with higher risk of NODAT in liver or kidney transplant recipients .</a:t>
            </a:r>
          </a:p>
          <a:p>
            <a:r>
              <a:rPr lang="en-US" dirty="0"/>
              <a:t> </a:t>
            </a:r>
            <a:r>
              <a:rPr lang="en-US" b="1" i="1" dirty="0">
                <a:solidFill>
                  <a:srgbClr val="00B050"/>
                </a:solidFill>
              </a:rPr>
              <a:t>HCV might induce diabetes through many mechanisms as pro-inflammatory cytokines, oxygen free radicals, and change of signal transduction by viral proteins, in addition to other mechanisms 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3A349-B14F-4A6B-B8A4-6B6FB4394907}"/>
              </a:ext>
            </a:extLst>
          </p:cNvPr>
          <p:cNvSpPr txBox="1"/>
          <p:nvPr/>
        </p:nvSpPr>
        <p:spPr>
          <a:xfrm>
            <a:off x="3362632" y="5237880"/>
            <a:ext cx="437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Gheith</a:t>
            </a:r>
            <a:r>
              <a:rPr lang="en-US" dirty="0"/>
              <a:t> et al., J Nephrol </a:t>
            </a:r>
            <a:r>
              <a:rPr lang="en-US" dirty="0" err="1"/>
              <a:t>Ther</a:t>
            </a:r>
            <a:r>
              <a:rPr lang="en-US" dirty="0"/>
              <a:t> 2014, S1:005</a:t>
            </a:r>
          </a:p>
          <a:p>
            <a:r>
              <a:rPr lang="en-US" dirty="0"/>
              <a:t>DOI: 10.4172/2161-0959.S1-005</a:t>
            </a:r>
          </a:p>
        </p:txBody>
      </p:sp>
    </p:spTree>
    <p:extLst>
      <p:ext uri="{BB962C8B-B14F-4D97-AF65-F5344CB8AC3E}">
        <p14:creationId xmlns:p14="http://schemas.microsoft.com/office/powerpoint/2010/main" val="12945755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FBBD9-BC19-414D-BF79-B7B04D68E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0070C0"/>
                </a:solidFill>
              </a:rPr>
              <a:t>CMV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1BD06-5055-484B-8C41-24F8F6624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94" y="1825625"/>
            <a:ext cx="10685206" cy="36804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Evidence that CMV infection plays a role in the pathogenesis of PTDM. </a:t>
            </a:r>
          </a:p>
          <a:p>
            <a:pPr marL="0" indent="0">
              <a:buNone/>
            </a:pPr>
            <a:r>
              <a:rPr lang="en-US" dirty="0"/>
              <a:t>CMV infection is an independent risk factor for the development of PTDM. </a:t>
            </a:r>
          </a:p>
          <a:p>
            <a:pPr marL="0" indent="0">
              <a:buNone/>
            </a:pPr>
            <a:r>
              <a:rPr lang="en-US" dirty="0"/>
              <a:t>CMV infection have been associated with a 4-fold rise in the risk of NODAT possibly due to impairment of insulin secretion .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70C0"/>
                </a:solidFill>
              </a:rPr>
              <a:t>Possible mechanisms underlying the diabetogenic effects of CMV infection include CMV-mediated destruction of pancreatic beta cell or the production of pro-inflammatory cytokines.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ADBBA-AF8E-4DE0-8718-850E3338DC2D}"/>
              </a:ext>
            </a:extLst>
          </p:cNvPr>
          <p:cNvSpPr txBox="1"/>
          <p:nvPr/>
        </p:nvSpPr>
        <p:spPr>
          <a:xfrm>
            <a:off x="3274142" y="5739325"/>
            <a:ext cx="452283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Diabetes Ther (2020) 11:779–801 https://doi.org/10.1007/s13300-020-00790-5</a:t>
            </a:r>
          </a:p>
        </p:txBody>
      </p:sp>
    </p:spTree>
    <p:extLst>
      <p:ext uri="{BB962C8B-B14F-4D97-AF65-F5344CB8AC3E}">
        <p14:creationId xmlns:p14="http://schemas.microsoft.com/office/powerpoint/2010/main" val="139012290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F7113-8ECE-4846-B812-E157B200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7030A0"/>
                </a:solidFill>
              </a:rPr>
              <a:t>Rejection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A8D76-7FCB-4E95-BE8E-6F0CEEBED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374" y="1825625"/>
            <a:ext cx="10203426" cy="26578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Rejection after transplantation has been shown</a:t>
            </a:r>
          </a:p>
          <a:p>
            <a:pPr marL="0" indent="0">
              <a:buNone/>
            </a:pPr>
            <a:r>
              <a:rPr lang="en-US" dirty="0"/>
              <a:t>to predispose to the development of PTDM. </a:t>
            </a:r>
          </a:p>
          <a:p>
            <a:pPr marL="0" indent="0">
              <a:buNone/>
            </a:pPr>
            <a:r>
              <a:rPr lang="en-US" dirty="0"/>
              <a:t>these results are hard to interpret as it is difficult to disentangle the</a:t>
            </a:r>
          </a:p>
          <a:p>
            <a:pPr marL="0" indent="0">
              <a:buNone/>
            </a:pPr>
            <a:r>
              <a:rPr lang="en-US" dirty="0"/>
              <a:t>effects of rejection versus the effects of </a:t>
            </a:r>
            <a:r>
              <a:rPr lang="en-US" dirty="0" err="1"/>
              <a:t>anti-rejection</a:t>
            </a:r>
            <a:r>
              <a:rPr lang="en-US" dirty="0"/>
              <a:t> therapy, which involves high-dose </a:t>
            </a:r>
            <a:r>
              <a:rPr lang="en-US" dirty="0" err="1"/>
              <a:t>steroid</a:t>
            </a:r>
            <a:r>
              <a:rPr lang="en-US" dirty="0"/>
              <a:t> pulses and increased CNIs.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75977-9C9C-446F-92F2-191D92BF8E53}"/>
              </a:ext>
            </a:extLst>
          </p:cNvPr>
          <p:cNvSpPr txBox="1"/>
          <p:nvPr/>
        </p:nvSpPr>
        <p:spPr>
          <a:xfrm>
            <a:off x="3165987" y="4975122"/>
            <a:ext cx="4847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Diabetes Ther (2020) 11:779–801 https://doi.org/10.1007/s13300-020-00790-5</a:t>
            </a:r>
          </a:p>
        </p:txBody>
      </p:sp>
    </p:spTree>
    <p:extLst>
      <p:ext uri="{BB962C8B-B14F-4D97-AF65-F5344CB8AC3E}">
        <p14:creationId xmlns:p14="http://schemas.microsoft.com/office/powerpoint/2010/main" val="320493965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BC7CE-8AF5-4FB1-9FBD-DE1C07D04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New-onset diabetes mellitus after kidney transplantation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485ECC-DC65-4F9E-A68D-685D10F09B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u="sng" dirty="0"/>
              <a:t>Dr. E Nemati</a:t>
            </a:r>
          </a:p>
          <a:p>
            <a:r>
              <a:rPr lang="en-US" b="1" i="1" u="sng" dirty="0"/>
              <a:t>Professor of Nephrology</a:t>
            </a:r>
          </a:p>
          <a:p>
            <a:r>
              <a:rPr lang="en-US" dirty="0"/>
              <a:t>Tehran/1402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8772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21A4-203E-44F7-B13C-033A3631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722" y="452284"/>
            <a:ext cx="10341078" cy="1238404"/>
          </a:xfrm>
        </p:spPr>
        <p:txBody>
          <a:bodyPr/>
          <a:lstStyle/>
          <a:p>
            <a:r>
              <a:rPr lang="en-US" b="1" i="1" u="sng" dirty="0">
                <a:solidFill>
                  <a:srgbClr val="0070C0"/>
                </a:solidFill>
              </a:rPr>
              <a:t>Hypomagnesaemia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CBE07-3F9C-4146-926E-6893A7EBA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722" y="1825625"/>
            <a:ext cx="10341077" cy="22154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Hypomagnesaemia associated with CNI </a:t>
            </a:r>
            <a:r>
              <a:rPr lang="en-US" dirty="0" err="1"/>
              <a:t>treatment</a:t>
            </a:r>
            <a:r>
              <a:rPr lang="en-US" dirty="0"/>
              <a:t> is a known risk factor for PTDM. </a:t>
            </a:r>
            <a:r>
              <a:rPr lang="en-US" dirty="0" err="1"/>
              <a:t>Randomized</a:t>
            </a:r>
            <a:r>
              <a:rPr lang="en-US" dirty="0"/>
              <a:t> controlled trials have so far not</a:t>
            </a:r>
          </a:p>
          <a:p>
            <a:pPr marL="0" indent="0">
              <a:buNone/>
            </a:pPr>
            <a:r>
              <a:rPr lang="en-US" dirty="0"/>
              <a:t>conclusively proven that oral magnesium supplementation in the post-transplant period improves insulin resistance or secretion.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455AB-87A7-4A23-AE49-B869FD5980D0}"/>
              </a:ext>
            </a:extLst>
          </p:cNvPr>
          <p:cNvSpPr txBox="1"/>
          <p:nvPr/>
        </p:nvSpPr>
        <p:spPr>
          <a:xfrm>
            <a:off x="3224981" y="4532671"/>
            <a:ext cx="4778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Diabetes Ther (2020) 11:779–801 https://doi.org/10.1007/s13300-020-00790-5</a:t>
            </a:r>
          </a:p>
        </p:txBody>
      </p:sp>
    </p:spTree>
    <p:extLst>
      <p:ext uri="{BB962C8B-B14F-4D97-AF65-F5344CB8AC3E}">
        <p14:creationId xmlns:p14="http://schemas.microsoft.com/office/powerpoint/2010/main" val="139105210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FE155-D290-4511-8A85-E664B5617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22" y="2382602"/>
            <a:ext cx="10515600" cy="2992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pathophysiologic relationship between </a:t>
            </a:r>
            <a:r>
              <a:rPr lang="en-US" dirty="0" err="1"/>
              <a:t>hypoMg</a:t>
            </a:r>
            <a:r>
              <a:rPr lang="en-US" dirty="0"/>
              <a:t> and NODAT is complex. A comprehensive review suggested that </a:t>
            </a:r>
            <a:r>
              <a:rPr lang="en-US" dirty="0" err="1"/>
              <a:t>hypoMg</a:t>
            </a:r>
            <a:r>
              <a:rPr lang="en-US" dirty="0"/>
              <a:t> is associated with: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altered cellular transport of glucose,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reduced insulin secretion by β-cells within the pancreas,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defective insulin signaling pathways.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CB6D6-842E-4F4A-90F3-283E0FE7E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22" y="227016"/>
            <a:ext cx="7125929" cy="20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390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DFE6E7-83E2-4D6D-B034-5C1FE641B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46" y="96671"/>
            <a:ext cx="7658826" cy="1492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B2B49-A4F9-43B2-94AD-E4A10BEE1FDF}"/>
              </a:ext>
            </a:extLst>
          </p:cNvPr>
          <p:cNvSpPr txBox="1"/>
          <p:nvPr/>
        </p:nvSpPr>
        <p:spPr>
          <a:xfrm>
            <a:off x="211646" y="1767006"/>
            <a:ext cx="6537277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excluding known diabetic patients, second transplant patients, and those with follow-up periods less than 6 months, </a:t>
            </a:r>
            <a:r>
              <a:rPr lang="en-US" b="1" i="1" dirty="0">
                <a:solidFill>
                  <a:srgbClr val="FF0000"/>
                </a:solidFill>
              </a:rPr>
              <a:t>308 recipients were included in the study. </a:t>
            </a:r>
            <a:r>
              <a:rPr lang="en-US" dirty="0"/>
              <a:t>Demographic, clinical, and</a:t>
            </a:r>
          </a:p>
          <a:p>
            <a:r>
              <a:rPr lang="en-US" dirty="0"/>
              <a:t>laboratory data were collected from the patient records. The patients were categorized as diabetic or nondiabetic.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DD3808-DF0D-4DBE-967F-59AFF21123F5}"/>
              </a:ext>
            </a:extLst>
          </p:cNvPr>
          <p:cNvSpPr txBox="1"/>
          <p:nvPr/>
        </p:nvSpPr>
        <p:spPr>
          <a:xfrm>
            <a:off x="211645" y="3613667"/>
            <a:ext cx="6537277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This study aimed to determine the incidence of NODAT, the risk factors for its development, and the therapeutic drugs used for its management.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0A492F-9688-4056-8FCD-0BFB6EF4AE34}"/>
              </a:ext>
            </a:extLst>
          </p:cNvPr>
          <p:cNvSpPr txBox="1"/>
          <p:nvPr/>
        </p:nvSpPr>
        <p:spPr>
          <a:xfrm>
            <a:off x="225932" y="4906330"/>
            <a:ext cx="662976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This is an observational, retrospective study on kidney recipients who were followed up in our center in 2021.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73B82D8-B618-4A36-A5FE-94417E54D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461" y="623789"/>
            <a:ext cx="5041551" cy="61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0062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85F7B2-3804-46E7-A686-624C26053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42" y="78660"/>
            <a:ext cx="7747636" cy="15112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F43012-1DBA-4BDC-8FFC-1EB9E0459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831" y="1678432"/>
            <a:ext cx="5456393" cy="4511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8BDF52-54A0-42EF-BFE6-9FECED0F92F7}"/>
              </a:ext>
            </a:extLst>
          </p:cNvPr>
          <p:cNvSpPr txBox="1"/>
          <p:nvPr/>
        </p:nvSpPr>
        <p:spPr>
          <a:xfrm>
            <a:off x="644269" y="1948988"/>
            <a:ext cx="4881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NODAT was diagnosed in 41.3, 32.1, and 26.6% of the patients within 3 months, 3 to 12 months, and beyond 12 months,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206214499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F0FF22-ADED-41C3-A6EC-F2F3BD00E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6" y="83511"/>
            <a:ext cx="7748688" cy="15119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683E87-441E-4013-8FF5-EA2565D25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2" y="1595450"/>
            <a:ext cx="6625036" cy="2671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8116F-BEC5-4131-83EF-A277F5248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71" y="4316898"/>
            <a:ext cx="6625037" cy="24476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A23551-F2F5-4F62-9E34-2EEC81E7B104}"/>
              </a:ext>
            </a:extLst>
          </p:cNvPr>
          <p:cNvSpPr txBox="1"/>
          <p:nvPr/>
        </p:nvSpPr>
        <p:spPr>
          <a:xfrm>
            <a:off x="7561441" y="1242603"/>
            <a:ext cx="4168877" cy="5355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There was no significant association</a:t>
            </a:r>
          </a:p>
          <a:p>
            <a:r>
              <a:rPr lang="en-US" dirty="0"/>
              <a:t>between the drug regime and the development of NODAT</a:t>
            </a:r>
          </a:p>
          <a:p>
            <a:r>
              <a:rPr lang="en-US" dirty="0"/>
              <a:t>(p¼ 0.688). However, the drug trough levels were significantly</a:t>
            </a:r>
          </a:p>
          <a:p>
            <a:r>
              <a:rPr lang="en-US" dirty="0"/>
              <a:t>associated with the development of NODAT. </a:t>
            </a:r>
            <a:r>
              <a:rPr lang="en-US" b="1" i="1" dirty="0">
                <a:solidFill>
                  <a:srgbClr val="00B050"/>
                </a:solidFill>
              </a:rPr>
              <a:t>Tacrolimus trough level more than or equal to 10 ng/mL was a significant risk factor for NODAT compared to a level less than 10 ng/mL (p¼ 0.000).</a:t>
            </a:r>
            <a:r>
              <a:rPr lang="en-US" dirty="0"/>
              <a:t> </a:t>
            </a:r>
          </a:p>
          <a:p>
            <a:r>
              <a:rPr lang="en-US" b="1" i="1" dirty="0">
                <a:solidFill>
                  <a:srgbClr val="7030A0"/>
                </a:solidFill>
              </a:rPr>
              <a:t>Those with a </a:t>
            </a:r>
            <a:r>
              <a:rPr lang="en-US" b="1" i="1" dirty="0" err="1">
                <a:solidFill>
                  <a:srgbClr val="7030A0"/>
                </a:solidFill>
              </a:rPr>
              <a:t>CsA</a:t>
            </a:r>
            <a:r>
              <a:rPr lang="en-US" b="1" i="1" dirty="0">
                <a:solidFill>
                  <a:srgbClr val="7030A0"/>
                </a:solidFill>
              </a:rPr>
              <a:t> trough level more than or equal to 150 ng/mL were more likely to develop NODAT than those with lower levels (p¼ 0.000).</a:t>
            </a:r>
            <a:r>
              <a:rPr lang="en-US" dirty="0"/>
              <a:t> </a:t>
            </a:r>
          </a:p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Prednisolone more than 5 mg per day was significantly associated with the development of NODAT compared to lower levels (p¼ 0.001;).</a:t>
            </a:r>
          </a:p>
        </p:txBody>
      </p:sp>
    </p:spTree>
    <p:extLst>
      <p:ext uri="{BB962C8B-B14F-4D97-AF65-F5344CB8AC3E}">
        <p14:creationId xmlns:p14="http://schemas.microsoft.com/office/powerpoint/2010/main" val="3792342199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3CF240-0856-4FD9-82A7-1A8E37878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8" y="87146"/>
            <a:ext cx="7754784" cy="1511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26B1FF-E096-46AC-A4DF-FD5EA8AF9150}"/>
              </a:ext>
            </a:extLst>
          </p:cNvPr>
          <p:cNvSpPr txBox="1"/>
          <p:nvPr/>
        </p:nvSpPr>
        <p:spPr>
          <a:xfrm>
            <a:off x="285135" y="1674674"/>
            <a:ext cx="6685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identified five factors associated</a:t>
            </a:r>
          </a:p>
          <a:p>
            <a:r>
              <a:rPr lang="en-US"/>
              <a:t>with an increased risk of NODAT in kidney recipients. These</a:t>
            </a:r>
          </a:p>
          <a:p>
            <a:r>
              <a:rPr lang="en-US"/>
              <a:t>factors and the fold increase in the risk were as follows: age</a:t>
            </a:r>
          </a:p>
          <a:p>
            <a:r>
              <a:rPr lang="en-US"/>
              <a:t>more than 40 years (x 2.3), BMImore than 25 (x1.35), prior graft</a:t>
            </a:r>
          </a:p>
          <a:p>
            <a:r>
              <a:rPr lang="en-US"/>
              <a:t>rejection (x 5.5), tacrolimus level more than or equal to 10 -</a:t>
            </a:r>
          </a:p>
          <a:p>
            <a:r>
              <a:rPr lang="en-US"/>
              <a:t>ng/mL (x57.9), and CsA level more than or equal to 150 ng/mL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4E133-357F-4727-921A-E71011FC8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59" y="3504589"/>
            <a:ext cx="11217612" cy="29491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3F2AD0-F288-409A-B630-7253492BCA44}"/>
              </a:ext>
            </a:extLst>
          </p:cNvPr>
          <p:cNvSpPr txBox="1"/>
          <p:nvPr/>
        </p:nvSpPr>
        <p:spPr>
          <a:xfrm>
            <a:off x="7934632" y="294968"/>
            <a:ext cx="40553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Older age, obesity, previous</a:t>
            </a:r>
          </a:p>
          <a:p>
            <a:r>
              <a:rPr lang="en-US" dirty="0"/>
              <a:t>rejection episode, high CNIs trough level, and high steroid dose were risk factors for developing NODAT. Predicting the</a:t>
            </a:r>
          </a:p>
          <a:p>
            <a:r>
              <a:rPr lang="en-US" dirty="0"/>
              <a:t>patients at the highest risk of NODAT based on the tests done</a:t>
            </a:r>
          </a:p>
          <a:p>
            <a:r>
              <a:rPr lang="en-US" dirty="0"/>
              <a:t>before transplantation is of paramount importance, especially in addressing immunosuppressive drug levels according to a patient’s immunological status, to decrease the</a:t>
            </a:r>
          </a:p>
          <a:p>
            <a:r>
              <a:rPr lang="en-US" dirty="0"/>
              <a:t>diabetogenic risk of these drugs</a:t>
            </a:r>
          </a:p>
        </p:txBody>
      </p:sp>
    </p:spTree>
    <p:extLst>
      <p:ext uri="{BB962C8B-B14F-4D97-AF65-F5344CB8AC3E}">
        <p14:creationId xmlns:p14="http://schemas.microsoft.com/office/powerpoint/2010/main" val="28333342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58A71-9194-41B8-A3FB-AD72B163F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044" y="1356972"/>
            <a:ext cx="10242755" cy="3608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Corticosteroids have a dual role in transplant immunosuppression. </a:t>
            </a:r>
          </a:p>
          <a:p>
            <a:pPr marL="0" indent="0">
              <a:buNone/>
            </a:pPr>
            <a:r>
              <a:rPr lang="en-US" dirty="0"/>
              <a:t>High-dose steroids are used in the induction of immunosuppression</a:t>
            </a:r>
          </a:p>
          <a:p>
            <a:pPr marL="0" indent="0">
              <a:buNone/>
            </a:pPr>
            <a:r>
              <a:rPr lang="en-US" dirty="0"/>
              <a:t>perioperatively and lower and tapering doses are used for long-term maintenance therapy.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The mechanisms underlying corticosteroid-induced diabetes include,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 impaired insulin sensitivity,  increased hepatic gluconeogenesis and  appetite stimulation with resulting weight gain.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4D387B-B646-4648-A902-399C104485D5}"/>
              </a:ext>
            </a:extLst>
          </p:cNvPr>
          <p:cNvSpPr txBox="1"/>
          <p:nvPr/>
        </p:nvSpPr>
        <p:spPr>
          <a:xfrm>
            <a:off x="5112775" y="5988734"/>
            <a:ext cx="5299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Diabetes Ther (2020) 11:779–801 https://doi.org/10.1007/s13300-020-00790-5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9B2039F-BAEC-4545-86A5-F99A93F3D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317955" cy="883572"/>
          </a:xfrm>
        </p:spPr>
        <p:txBody>
          <a:bodyPr/>
          <a:lstStyle/>
          <a:p>
            <a:r>
              <a:rPr lang="en-US" b="1" i="1" u="sng" dirty="0">
                <a:solidFill>
                  <a:srgbClr val="7030A0"/>
                </a:solidFill>
              </a:rPr>
              <a:t>Steroids</a:t>
            </a:r>
          </a:p>
        </p:txBody>
      </p:sp>
    </p:spTree>
    <p:extLst>
      <p:ext uri="{BB962C8B-B14F-4D97-AF65-F5344CB8AC3E}">
        <p14:creationId xmlns:p14="http://schemas.microsoft.com/office/powerpoint/2010/main" val="837724850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55DA2A-D066-45C7-B01D-01C3D19A7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2" y="383458"/>
            <a:ext cx="8672420" cy="5198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DDCB12-9E7C-4C79-8E15-1F412BCCCEE1}"/>
              </a:ext>
            </a:extLst>
          </p:cNvPr>
          <p:cNvSpPr txBox="1"/>
          <p:nvPr/>
        </p:nvSpPr>
        <p:spPr>
          <a:xfrm>
            <a:off x="8839200" y="364696"/>
            <a:ext cx="317371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CNI and </a:t>
            </a:r>
            <a:r>
              <a:rPr lang="en-US" sz="2400" dirty="0" err="1"/>
              <a:t>mTORis</a:t>
            </a:r>
            <a:r>
              <a:rPr lang="en-US" sz="2400" dirty="0"/>
              <a:t> affect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CAB56D-68A1-4B72-BC7F-BEE78436FF26}"/>
              </a:ext>
            </a:extLst>
          </p:cNvPr>
          <p:cNvSpPr txBox="1"/>
          <p:nvPr/>
        </p:nvSpPr>
        <p:spPr>
          <a:xfrm>
            <a:off x="3234814" y="5692878"/>
            <a:ext cx="3549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Diabetes Ther (2020) 11:779–801 https://doi.org/10.1007/s13300-020-00790-5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AA46E5-8CDB-4DA8-9BB1-DEB5B015BCA8}"/>
              </a:ext>
            </a:extLst>
          </p:cNvPr>
          <p:cNvSpPr txBox="1"/>
          <p:nvPr/>
        </p:nvSpPr>
        <p:spPr>
          <a:xfrm>
            <a:off x="8917858" y="1130710"/>
            <a:ext cx="3018871" cy="5614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a molecular level, calcineurin is thought to play an important role in the survival of beta cells in the pancreas through the activation of the transcription factors </a:t>
            </a:r>
            <a:r>
              <a:rPr lang="en-US" dirty="0">
                <a:solidFill>
                  <a:srgbClr val="00B0F0"/>
                </a:solidFill>
              </a:rPr>
              <a:t>nuclear factor of activated T-cells (NFAT)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cAMP response element binding protein (CREB).</a:t>
            </a:r>
          </a:p>
          <a:p>
            <a:r>
              <a:rPr lang="en-US" dirty="0"/>
              <a:t>CREB is believed to mediate the proliferative effects of </a:t>
            </a:r>
            <a:r>
              <a:rPr lang="en-US" dirty="0">
                <a:solidFill>
                  <a:srgbClr val="00B0F0"/>
                </a:solidFill>
              </a:rPr>
              <a:t>glucagon-like peptide (GLP-1) </a:t>
            </a:r>
            <a:r>
              <a:rPr lang="en-US" dirty="0"/>
              <a:t>and transgenic mice that express a dominant negative CREB protein develop diabetes with apoptosis of beta cells secondary to reduced </a:t>
            </a:r>
            <a:r>
              <a:rPr lang="en-US" dirty="0">
                <a:solidFill>
                  <a:srgbClr val="FF0000"/>
                </a:solidFill>
              </a:rPr>
              <a:t>insulin receptor substrate (IRS2) </a:t>
            </a:r>
            <a:r>
              <a:rPr lang="en-US" dirty="0"/>
              <a:t>expression.</a:t>
            </a:r>
          </a:p>
        </p:txBody>
      </p:sp>
    </p:spTree>
    <p:extLst>
      <p:ext uri="{BB962C8B-B14F-4D97-AF65-F5344CB8AC3E}">
        <p14:creationId xmlns:p14="http://schemas.microsoft.com/office/powerpoint/2010/main" val="188646997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E55DB-DFA9-4997-A88C-C6A46C9D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874" y="2136584"/>
            <a:ext cx="10272252" cy="2858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Studies have confirmed that islet b cells contain a large amount of tacrolimus cytoplasmic receptor-FKBP-12, and high concentrations of FKBP-12 promote the aggregation of FK506 in b cells and their combination into the FK506-FKBP-12 complex, inhibiting calcineurin activity and the activation of glucose and the extracellular K+ insulin gene promoter, interrupting insulin mRNA transcription and reducing insulin secretion.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D77CF7-3ED5-4365-8A91-688CDE1BB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78" y="126801"/>
            <a:ext cx="11863844" cy="823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81AD72-1396-4E96-8088-68BF06CD0E3F}"/>
              </a:ext>
            </a:extLst>
          </p:cNvPr>
          <p:cNvSpPr txBox="1"/>
          <p:nvPr/>
        </p:nvSpPr>
        <p:spPr>
          <a:xfrm>
            <a:off x="4827638" y="187399"/>
            <a:ext cx="45130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Progress of new-onset diabetes after liver and kidney 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902753880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F1893E-8F4E-44B6-92CB-2BB4927E5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52" y="868458"/>
            <a:ext cx="11248095" cy="51210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A1E848-68B6-4FDD-9A4D-E2A24111783E}"/>
              </a:ext>
            </a:extLst>
          </p:cNvPr>
          <p:cNvSpPr txBox="1"/>
          <p:nvPr/>
        </p:nvSpPr>
        <p:spPr>
          <a:xfrm>
            <a:off x="5801032" y="5989542"/>
            <a:ext cx="4758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Clinical Diabetology 2020, 9; 5: 356–366</a:t>
            </a:r>
          </a:p>
          <a:p>
            <a:r>
              <a:rPr lang="pt-BR" dirty="0"/>
              <a:t>DOI: 10.5603/DK.2020.0047</a:t>
            </a:r>
          </a:p>
        </p:txBody>
      </p:sp>
    </p:spTree>
    <p:extLst>
      <p:ext uri="{BB962C8B-B14F-4D97-AF65-F5344CB8AC3E}">
        <p14:creationId xmlns:p14="http://schemas.microsoft.com/office/powerpoint/2010/main" val="98743841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D36AE4-CDAB-4F93-8FF7-27013D6EE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60" y="147483"/>
            <a:ext cx="11060126" cy="312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368673-A1F3-4F61-ACFF-64BEBA09C278}"/>
              </a:ext>
            </a:extLst>
          </p:cNvPr>
          <p:cNvSpPr txBox="1"/>
          <p:nvPr/>
        </p:nvSpPr>
        <p:spPr>
          <a:xfrm>
            <a:off x="324465" y="4180819"/>
            <a:ext cx="5771535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From the International Consensus Meeting in 2013,</a:t>
            </a:r>
          </a:p>
          <a:p>
            <a:r>
              <a:rPr lang="en-US" sz="2000" dirty="0"/>
              <a:t>the first recommendation was to change the</a:t>
            </a:r>
          </a:p>
          <a:p>
            <a:r>
              <a:rPr lang="en-US" sz="2000" dirty="0"/>
              <a:t>terminology back to PTDM, as it was originally known.</a:t>
            </a:r>
          </a:p>
          <a:p>
            <a:r>
              <a:rPr lang="en-US" sz="2000" dirty="0"/>
              <a:t>This is a more inclusive term for diabetes that is diagnosed after transplantation without specific reference to any previous history of diabetes.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3F632C-8E1B-4D17-AB49-3CB535115543}"/>
              </a:ext>
            </a:extLst>
          </p:cNvPr>
          <p:cNvSpPr txBox="1"/>
          <p:nvPr/>
        </p:nvSpPr>
        <p:spPr>
          <a:xfrm>
            <a:off x="521111" y="3657599"/>
            <a:ext cx="31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B0F0"/>
                </a:solidFill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37D342-57E5-4E00-B9E8-DC48F7653F1B}"/>
              </a:ext>
            </a:extLst>
          </p:cNvPr>
          <p:cNvSpPr txBox="1"/>
          <p:nvPr/>
        </p:nvSpPr>
        <p:spPr>
          <a:xfrm>
            <a:off x="6543367" y="2600149"/>
            <a:ext cx="5004619" cy="34778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The consensus recommends delaying the screening and diagnosis of PTDM until at least 45 days after transplantation to allow for immunosuppression levels to be stabilized . </a:t>
            </a:r>
          </a:p>
          <a:p>
            <a:r>
              <a:rPr lang="en-US" sz="2000" dirty="0"/>
              <a:t> OGTT is the gold standard for diagnosis as this method is able to identify more patients with PTDM than fasting glucose alone. </a:t>
            </a:r>
          </a:p>
          <a:p>
            <a:r>
              <a:rPr lang="en-US" sz="2000" b="1" i="1" dirty="0">
                <a:solidFill>
                  <a:srgbClr val="FF0000"/>
                </a:solidFill>
              </a:rPr>
              <a:t>The difference in pathophysiology between type 2 diabetes </a:t>
            </a:r>
            <a:r>
              <a:rPr lang="en-US" sz="2000" b="1" i="1" dirty="0" err="1">
                <a:solidFill>
                  <a:srgbClr val="FF0000"/>
                </a:solidFill>
              </a:rPr>
              <a:t>mellitus</a:t>
            </a:r>
            <a:r>
              <a:rPr lang="en-US" sz="2000" b="1" i="1" dirty="0">
                <a:solidFill>
                  <a:srgbClr val="FF0000"/>
                </a:solidFill>
              </a:rPr>
              <a:t> and PTDM means that the detection of PTDM is higher using OGTT.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E6539-61B1-4AD9-B6B9-F7D12FD69C3F}"/>
              </a:ext>
            </a:extLst>
          </p:cNvPr>
          <p:cNvSpPr txBox="1"/>
          <p:nvPr/>
        </p:nvSpPr>
        <p:spPr>
          <a:xfrm>
            <a:off x="7973960" y="1709583"/>
            <a:ext cx="214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B0F0"/>
                </a:solidFill>
              </a:rPr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3802761276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5E46-0284-4755-875C-C22D52BCB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374" y="365125"/>
            <a:ext cx="7148052" cy="1080217"/>
          </a:xfrm>
        </p:spPr>
        <p:txBody>
          <a:bodyPr/>
          <a:lstStyle/>
          <a:p>
            <a:r>
              <a:rPr lang="en-US" b="1" i="1" u="sng" dirty="0">
                <a:solidFill>
                  <a:srgbClr val="0070C0"/>
                </a:solidFill>
              </a:rPr>
              <a:t>Immunosuppressive Regimen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511FD-0EE6-4EE6-B7C0-A7181B246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374" y="1640502"/>
            <a:ext cx="10291916" cy="357699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is no agreement concerning which immunosuppressive regimen capable of preventing NODAT; however, studies aimed at CNI minimization in patients receiving potent induction therapy are enduring.</a:t>
            </a:r>
          </a:p>
          <a:p>
            <a:pPr marL="0" indent="0">
              <a:buNone/>
            </a:pPr>
            <a:r>
              <a:rPr lang="en-US" dirty="0"/>
              <a:t>The gold standard of transplant management is optimal</a:t>
            </a:r>
          </a:p>
          <a:p>
            <a:pPr marL="0" indent="0">
              <a:buNone/>
            </a:pPr>
            <a:r>
              <a:rPr lang="en-US" dirty="0"/>
              <a:t>immunosuppression without untoward adverse effects through</a:t>
            </a:r>
          </a:p>
          <a:p>
            <a:pPr marL="0" indent="0">
              <a:buNone/>
            </a:pPr>
            <a:r>
              <a:rPr lang="en-US" dirty="0"/>
              <a:t>cautious use of these agents.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FEC9E-87FD-4D3F-A532-14C0D171BE55}"/>
              </a:ext>
            </a:extLst>
          </p:cNvPr>
          <p:cNvSpPr txBox="1"/>
          <p:nvPr/>
        </p:nvSpPr>
        <p:spPr>
          <a:xfrm>
            <a:off x="1150374" y="5412658"/>
            <a:ext cx="489646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Gheith</a:t>
            </a:r>
            <a:r>
              <a:rPr lang="en-US" dirty="0"/>
              <a:t> et al., J Nephrol </a:t>
            </a:r>
            <a:r>
              <a:rPr lang="en-US" dirty="0" err="1"/>
              <a:t>Ther</a:t>
            </a:r>
            <a:r>
              <a:rPr lang="en-US" dirty="0"/>
              <a:t> 2014, S1:005</a:t>
            </a:r>
          </a:p>
          <a:p>
            <a:r>
              <a:rPr lang="en-US" dirty="0"/>
              <a:t>DOI: 10.4172/2161-0959.S1-005</a:t>
            </a:r>
          </a:p>
        </p:txBody>
      </p:sp>
    </p:spTree>
    <p:extLst>
      <p:ext uri="{BB962C8B-B14F-4D97-AF65-F5344CB8AC3E}">
        <p14:creationId xmlns:p14="http://schemas.microsoft.com/office/powerpoint/2010/main" val="2494866655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F6B463-70F4-44EF-BEC2-C5DD0B2F572C}"/>
              </a:ext>
            </a:extLst>
          </p:cNvPr>
          <p:cNvSpPr txBox="1"/>
          <p:nvPr/>
        </p:nvSpPr>
        <p:spPr>
          <a:xfrm>
            <a:off x="560438" y="1700981"/>
            <a:ext cx="11257935" cy="26940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NODAT might unfavorably affect clinical outcomes of transplant recipients.</a:t>
            </a:r>
          </a:p>
          <a:p>
            <a:r>
              <a:rPr lang="en-US" sz="2400" dirty="0"/>
              <a:t>renal allograft loss, </a:t>
            </a:r>
          </a:p>
          <a:p>
            <a:r>
              <a:rPr lang="en-US" sz="2400" dirty="0"/>
              <a:t>precipitation of infections, </a:t>
            </a:r>
          </a:p>
          <a:p>
            <a:r>
              <a:rPr lang="en-US" sz="2400" dirty="0"/>
              <a:t>cardiovascular co-morbidities, </a:t>
            </a:r>
          </a:p>
          <a:p>
            <a:r>
              <a:rPr lang="en-US" sz="2400" dirty="0"/>
              <a:t>increased mortality among renal transplant recipients . </a:t>
            </a:r>
          </a:p>
          <a:p>
            <a:r>
              <a:rPr lang="en-US" sz="2400" dirty="0"/>
              <a:t>The renal hyper filtration associated with diabetes, </a:t>
            </a:r>
          </a:p>
          <a:p>
            <a:r>
              <a:rPr lang="en-US" sz="2400" dirty="0"/>
              <a:t>micro-angiopathies faster than patients with non-transplant-related diabetes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C039A-B619-4E85-A755-5F7928B68361}"/>
              </a:ext>
            </a:extLst>
          </p:cNvPr>
          <p:cNvSpPr txBox="1"/>
          <p:nvPr/>
        </p:nvSpPr>
        <p:spPr>
          <a:xfrm>
            <a:off x="560438" y="512068"/>
            <a:ext cx="522093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Complications of NODAT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53821B-240F-4E53-B25E-A9CC9719F400}"/>
              </a:ext>
            </a:extLst>
          </p:cNvPr>
          <p:cNvSpPr txBox="1"/>
          <p:nvPr/>
        </p:nvSpPr>
        <p:spPr>
          <a:xfrm>
            <a:off x="2969342" y="4833853"/>
            <a:ext cx="4252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Gheith</a:t>
            </a:r>
            <a:r>
              <a:rPr lang="en-US" dirty="0"/>
              <a:t> et al., J Nephrol </a:t>
            </a:r>
            <a:r>
              <a:rPr lang="en-US" dirty="0" err="1"/>
              <a:t>Ther</a:t>
            </a:r>
            <a:r>
              <a:rPr lang="en-US" dirty="0"/>
              <a:t> 2014, S1:005</a:t>
            </a:r>
          </a:p>
          <a:p>
            <a:r>
              <a:rPr lang="en-US" dirty="0"/>
              <a:t>DOI: 10.4172/2161-0959.S1-005</a:t>
            </a:r>
          </a:p>
        </p:txBody>
      </p:sp>
    </p:spTree>
    <p:extLst>
      <p:ext uri="{BB962C8B-B14F-4D97-AF65-F5344CB8AC3E}">
        <p14:creationId xmlns:p14="http://schemas.microsoft.com/office/powerpoint/2010/main" val="1288446686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D990E8-0B7C-4927-A98D-58B6AC474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182" y="342476"/>
            <a:ext cx="7620000" cy="58190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3B0344-B8F5-403D-A45C-A23A1AC745AB}"/>
              </a:ext>
            </a:extLst>
          </p:cNvPr>
          <p:cNvSpPr txBox="1"/>
          <p:nvPr/>
        </p:nvSpPr>
        <p:spPr>
          <a:xfrm>
            <a:off x="9202994" y="4581832"/>
            <a:ext cx="2703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Gheith et al., J Nephrol Ther 2014, S1:005</a:t>
            </a:r>
          </a:p>
          <a:p>
            <a:r>
              <a:rPr lang="en-US"/>
              <a:t>DOI: 10.4172/2161-0959.S1-005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21472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AF66DB-5889-424B-B8D5-C6F358412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3" y="432619"/>
            <a:ext cx="12005793" cy="3883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63AFA5-6F35-4957-B54C-33A04049D12D}"/>
              </a:ext>
            </a:extLst>
          </p:cNvPr>
          <p:cNvSpPr txBox="1"/>
          <p:nvPr/>
        </p:nvSpPr>
        <p:spPr>
          <a:xfrm>
            <a:off x="3195484" y="4621162"/>
            <a:ext cx="442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World J Diabetes 2015 April 15; 6(3): 445-455</a:t>
            </a:r>
          </a:p>
          <a:p>
            <a:r>
              <a:rPr lang="en-US" dirty="0"/>
              <a:t>ISSN 1948-9358 (online)</a:t>
            </a:r>
          </a:p>
        </p:txBody>
      </p:sp>
    </p:spTree>
    <p:extLst>
      <p:ext uri="{BB962C8B-B14F-4D97-AF65-F5344CB8AC3E}">
        <p14:creationId xmlns:p14="http://schemas.microsoft.com/office/powerpoint/2010/main" val="2055141829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2B7B06-DF7A-4E53-85C1-548BEC4E6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40" y="126418"/>
            <a:ext cx="10291978" cy="6510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BE0236-E76A-4499-BB05-3079184904A2}"/>
              </a:ext>
            </a:extLst>
          </p:cNvPr>
          <p:cNvSpPr txBox="1"/>
          <p:nvPr/>
        </p:nvSpPr>
        <p:spPr>
          <a:xfrm>
            <a:off x="10717161" y="1917290"/>
            <a:ext cx="13175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Clinical Diabetology 2020, 9; 5: 356–366</a:t>
            </a:r>
          </a:p>
          <a:p>
            <a:r>
              <a:rPr lang="pt-BR" dirty="0"/>
              <a:t>DOI: 10.5603/DK.2020.0047</a:t>
            </a:r>
          </a:p>
        </p:txBody>
      </p:sp>
    </p:spTree>
    <p:extLst>
      <p:ext uri="{BB962C8B-B14F-4D97-AF65-F5344CB8AC3E}">
        <p14:creationId xmlns:p14="http://schemas.microsoft.com/office/powerpoint/2010/main" val="242958561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1A5A3C-4F59-4B06-AF74-FB04C554A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6" y="215934"/>
            <a:ext cx="8442313" cy="632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39524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6859F8-19F9-426D-B24F-6779928F5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09" y="1059502"/>
            <a:ext cx="4542349" cy="454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2779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D3ABD-70D1-49D1-9433-54E38399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89" y="539865"/>
            <a:ext cx="8196217" cy="5035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562A13-49F5-48DA-BA60-22B2AE867D75}"/>
              </a:ext>
            </a:extLst>
          </p:cNvPr>
          <p:cNvSpPr txBox="1"/>
          <p:nvPr/>
        </p:nvSpPr>
        <p:spPr>
          <a:xfrm>
            <a:off x="3824748" y="5896646"/>
            <a:ext cx="454250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Diabetes Ther (2020) 11:779–801 https://doi.org/10.1007/s13300-020-00790-5</a:t>
            </a:r>
          </a:p>
        </p:txBody>
      </p:sp>
    </p:spTree>
    <p:extLst>
      <p:ext uri="{BB962C8B-B14F-4D97-AF65-F5344CB8AC3E}">
        <p14:creationId xmlns:p14="http://schemas.microsoft.com/office/powerpoint/2010/main" val="166688411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D003-91A6-4DCB-ABF8-7495DCC93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728" y="365125"/>
            <a:ext cx="5820698" cy="13255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i="1" u="sng" dirty="0"/>
              <a:t>NODAT 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4120A-431D-4796-B206-114A528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728" y="1825625"/>
            <a:ext cx="10400071" cy="409339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pathophysiology of the development of new  onset diabetes after transplantation is not fully understood, though it is recognized that it encompasses </a:t>
            </a:r>
            <a:r>
              <a:rPr lang="en-US" sz="3600" b="1" i="1" dirty="0">
                <a:solidFill>
                  <a:srgbClr val="FF0000"/>
                </a:solidFill>
              </a:rPr>
              <a:t>dysfunctions of pancreatic beta cells, increased glycogenesis  in the liver and coexisting increased insulin resistance. </a:t>
            </a:r>
          </a:p>
          <a:p>
            <a:pPr marL="0" indent="0">
              <a:buNone/>
            </a:pPr>
            <a:r>
              <a:rPr lang="en-US" dirty="0"/>
              <a:t>The distinguishing aspect of new onset diabetes after  transplantation is the original pathophysiological defect  that is the dysfunction of pancreatic beta cells, whereas  </a:t>
            </a:r>
            <a:r>
              <a:rPr lang="en-US" b="1" i="1" dirty="0">
                <a:solidFill>
                  <a:srgbClr val="00B0F0"/>
                </a:solidFill>
              </a:rPr>
              <a:t>type 2 diabetes begins with insulin resistance</a:t>
            </a:r>
            <a:r>
              <a:rPr lang="en-US" dirty="0"/>
              <a:t> 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28857-1600-404F-9DDA-2CD91E1A1E7C}"/>
              </a:ext>
            </a:extLst>
          </p:cNvPr>
          <p:cNvSpPr txBox="1"/>
          <p:nvPr/>
        </p:nvSpPr>
        <p:spPr>
          <a:xfrm>
            <a:off x="6054213" y="6053956"/>
            <a:ext cx="528975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Clinical Diabetology 2020, 9; 5: 356–366</a:t>
            </a:r>
          </a:p>
          <a:p>
            <a:r>
              <a:rPr lang="pt-BR" dirty="0"/>
              <a:t>DOI: 10.5603/DK.2020.0047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864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F96944-3280-42C3-9AAE-8EC3B7EE0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09" y="252176"/>
            <a:ext cx="6145161" cy="64801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B652A3-FB7F-4FB7-9E31-673E6884ADDD}"/>
              </a:ext>
            </a:extLst>
          </p:cNvPr>
          <p:cNvSpPr txBox="1"/>
          <p:nvPr/>
        </p:nvSpPr>
        <p:spPr>
          <a:xfrm>
            <a:off x="8298426" y="4001729"/>
            <a:ext cx="3716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nature reviews | nephrology</a:t>
            </a:r>
          </a:p>
          <a:p>
            <a:r>
              <a:rPr lang="en-US" dirty="0"/>
              <a:t>© 2010 Macmillan Publishers Limited.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433967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C349A0-5B0D-4EF9-A12A-6630EE7C077E}"/>
              </a:ext>
            </a:extLst>
          </p:cNvPr>
          <p:cNvSpPr txBox="1"/>
          <p:nvPr/>
        </p:nvSpPr>
        <p:spPr>
          <a:xfrm>
            <a:off x="589935" y="452284"/>
            <a:ext cx="2900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>
                <a:solidFill>
                  <a:srgbClr val="00B0F0"/>
                </a:solidFill>
              </a:rPr>
              <a:t>Prevalence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94C35-9BDD-4F63-AAFB-0E30C99AE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129" y="500339"/>
            <a:ext cx="6970734" cy="47727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73CE8E-41EB-45FD-8B6B-FC86384FF90D}"/>
              </a:ext>
            </a:extLst>
          </p:cNvPr>
          <p:cNvSpPr txBox="1"/>
          <p:nvPr/>
        </p:nvSpPr>
        <p:spPr>
          <a:xfrm>
            <a:off x="378542" y="1302775"/>
            <a:ext cx="4365523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After one year or longer of transplantation, NODAT was diagnosed in 20-50% of kidney transplants, 28-30% of heart transplants, 6-45% of lung transplants, 9-30% of liver transplants, and approximately 15% for bone marrow transplants.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F4AB9D-35A6-42BD-9B28-E8C639733A3B}"/>
              </a:ext>
            </a:extLst>
          </p:cNvPr>
          <p:cNvSpPr txBox="1"/>
          <p:nvPr/>
        </p:nvSpPr>
        <p:spPr>
          <a:xfrm>
            <a:off x="6233652" y="5555227"/>
            <a:ext cx="430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Gheith et al., J Nephrol Ther 2014, S1:005</a:t>
            </a:r>
          </a:p>
          <a:p>
            <a:r>
              <a:rPr lang="en-US"/>
              <a:t>DOI: 10.4172/2161-0959.S1-005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4941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155349-8FF7-4A3E-AB22-77DFC410D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88" y="1170039"/>
            <a:ext cx="7453006" cy="44360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3EF6BA-D3FD-42FE-A87B-F247132C9944}"/>
              </a:ext>
            </a:extLst>
          </p:cNvPr>
          <p:cNvSpPr txBox="1"/>
          <p:nvPr/>
        </p:nvSpPr>
        <p:spPr>
          <a:xfrm>
            <a:off x="8018166" y="5500007"/>
            <a:ext cx="3372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Diabetes Ther (2020) 11:779–801 https://doi.org/10.1007/s13300-020-00790-5</a:t>
            </a:r>
            <a:endParaRPr lang="pt-B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04CA00-8C21-45A1-BDC9-A1D6B3DEB660}"/>
              </a:ext>
            </a:extLst>
          </p:cNvPr>
          <p:cNvSpPr txBox="1"/>
          <p:nvPr/>
        </p:nvSpPr>
        <p:spPr>
          <a:xfrm>
            <a:off x="7748050" y="1527245"/>
            <a:ext cx="4316361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reported rates of PTDM after kidney transplantation are 10–40% .</a:t>
            </a:r>
          </a:p>
          <a:p>
            <a:r>
              <a:rPr lang="en-US" dirty="0" err="1"/>
              <a:t>Vincenti</a:t>
            </a:r>
            <a:r>
              <a:rPr lang="en-US" dirty="0"/>
              <a:t> et al. reported an incidence of 20.5% at 6 months after renal transplantation [17].</a:t>
            </a:r>
          </a:p>
          <a:p>
            <a:r>
              <a:rPr lang="en-US" dirty="0"/>
              <a:t> After heart transplantation, when OGTT has been used as the diagnostic criterion, the incidence has been reported at 20–28% at 5 years .</a:t>
            </a:r>
          </a:p>
          <a:p>
            <a:r>
              <a:rPr lang="en-US" dirty="0"/>
              <a:t>However, 5 years after liver transplantation the incidence of PTDM is reported at almost 40%.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E98402-DC21-4435-9EEB-98E181F631EF}"/>
              </a:ext>
            </a:extLst>
          </p:cNvPr>
          <p:cNvSpPr txBox="1"/>
          <p:nvPr/>
        </p:nvSpPr>
        <p:spPr>
          <a:xfrm>
            <a:off x="8652387" y="896328"/>
            <a:ext cx="278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rgbClr val="FF0000"/>
                </a:solidFill>
              </a:rPr>
              <a:t>INCIDENCE</a:t>
            </a:r>
          </a:p>
        </p:txBody>
      </p:sp>
    </p:spTree>
    <p:extLst>
      <p:ext uri="{BB962C8B-B14F-4D97-AF65-F5344CB8AC3E}">
        <p14:creationId xmlns:p14="http://schemas.microsoft.com/office/powerpoint/2010/main" val="261080380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FDA45-39D5-4953-AAFF-EF7CFB0140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Assessment for risk factors of diabetes </a:t>
            </a:r>
          </a:p>
        </p:txBody>
      </p:sp>
    </p:spTree>
    <p:extLst>
      <p:ext uri="{BB962C8B-B14F-4D97-AF65-F5344CB8AC3E}">
        <p14:creationId xmlns:p14="http://schemas.microsoft.com/office/powerpoint/2010/main" val="201027872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4902</TotalTime>
  <Words>1962</Words>
  <Application>Microsoft Office PowerPoint</Application>
  <PresentationFormat>Widescreen</PresentationFormat>
  <Paragraphs>149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Office Theme</vt:lpstr>
      <vt:lpstr>PowerPoint Presentation</vt:lpstr>
      <vt:lpstr>New-onset diabetes mellitus after kidney transplantation</vt:lpstr>
      <vt:lpstr>PowerPoint Presentation</vt:lpstr>
      <vt:lpstr>PowerPoint Presentation</vt:lpstr>
      <vt:lpstr>NODAT pathophysiology</vt:lpstr>
      <vt:lpstr>PowerPoint Presentation</vt:lpstr>
      <vt:lpstr>PowerPoint Presentation</vt:lpstr>
      <vt:lpstr>PowerPoint Presentation</vt:lpstr>
      <vt:lpstr>Assessment for risk factors of diabetes </vt:lpstr>
      <vt:lpstr> Pretransplant screening</vt:lpstr>
      <vt:lpstr>Perioperative management</vt:lpstr>
      <vt:lpstr> Post transplant monitoring</vt:lpstr>
      <vt:lpstr>PowerPoint Presentation</vt:lpstr>
      <vt:lpstr>PowerPoint Presentation</vt:lpstr>
      <vt:lpstr>Transplantation-Associated Risk Factors</vt:lpstr>
      <vt:lpstr>PowerPoint Presentation</vt:lpstr>
      <vt:lpstr>Risk Factors for NODAT Hepatitis C infection </vt:lpstr>
      <vt:lpstr>CMV Infection</vt:lpstr>
      <vt:lpstr>Rejection</vt:lpstr>
      <vt:lpstr>Hypomagnesaemia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Steroids</vt:lpstr>
      <vt:lpstr>PowerPoint Presentation</vt:lpstr>
      <vt:lpstr>PowerPoint Presentation</vt:lpstr>
      <vt:lpstr>PowerPoint Presentation</vt:lpstr>
      <vt:lpstr>Immunosuppressive Regimen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Dr.NEMATI</dc:creator>
  <cp:lastModifiedBy>Dr.NEMATI</cp:lastModifiedBy>
  <cp:revision>229</cp:revision>
  <dcterms:created xsi:type="dcterms:W3CDTF">2023-04-05T07:09:39Z</dcterms:created>
  <dcterms:modified xsi:type="dcterms:W3CDTF">2023-05-04T05:12:22Z</dcterms:modified>
</cp:coreProperties>
</file>